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notesSlides/notesSlide44.xml" ContentType="application/vnd.openxmlformats-officedocument.presentationml.notesSlide+xml"/>
  <Override PartName="/ppt/charts/chart3.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6.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60" autoAdjust="0"/>
  </p:normalViewPr>
  <p:slideViewPr>
    <p:cSldViewPr snapToGrid="0" snapToObjects="1">
      <p:cViewPr varScale="1">
        <p:scale>
          <a:sx n="72" d="100"/>
          <a:sy n="72" d="100"/>
        </p:scale>
        <p:origin x="-215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8.0</c:v>
                </c:pt>
                <c:pt idx="1">
                  <c:v>28.0</c:v>
                </c:pt>
                <c:pt idx="2">
                  <c:v>4.0</c:v>
                </c:pt>
                <c:pt idx="3">
                  <c:v>0.0</c:v>
                </c:pt>
                <c:pt idx="4">
                  <c:v>1.0</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5.0</c:v>
                </c:pt>
                <c:pt idx="1">
                  <c:v>25.0</c:v>
                </c:pt>
                <c:pt idx="2">
                  <c:v>4.0</c:v>
                </c:pt>
                <c:pt idx="3">
                  <c:v>4.0</c:v>
                </c:pt>
                <c:pt idx="4">
                  <c:v>3.0</c:v>
                </c:pt>
              </c:numCache>
            </c:numRef>
          </c:val>
        </c:ser>
        <c:dLbls>
          <c:showLegendKey val="0"/>
          <c:showVal val="0"/>
          <c:showCatName val="0"/>
          <c:showSerName val="0"/>
          <c:showPercent val="0"/>
          <c:showBubbleSize val="0"/>
        </c:dLbls>
        <c:gapWidth val="150"/>
        <c:axId val="-2141918216"/>
        <c:axId val="-2141912616"/>
      </c:barChart>
      <c:catAx>
        <c:axId val="-2141918216"/>
        <c:scaling>
          <c:orientation val="minMax"/>
        </c:scaling>
        <c:delete val="0"/>
        <c:axPos val="b"/>
        <c:title>
          <c:tx>
            <c:rich>
              <a:bodyPr/>
              <a:lstStyle/>
              <a:p>
                <a:pPr>
                  <a:defRPr/>
                </a:pPr>
                <a:r>
                  <a:rPr lang="en-US" dirty="0" smtClean="0"/>
                  <a:t>P-values</a:t>
                </a:r>
                <a:endParaRPr lang="en-US" dirty="0"/>
              </a:p>
            </c:rich>
          </c:tx>
          <c:layout/>
          <c:overlay val="0"/>
        </c:title>
        <c:majorTickMark val="out"/>
        <c:minorTickMark val="none"/>
        <c:tickLblPos val="nextTo"/>
        <c:crossAx val="-2141912616"/>
        <c:crosses val="autoZero"/>
        <c:auto val="1"/>
        <c:lblAlgn val="ctr"/>
        <c:lblOffset val="100"/>
        <c:noMultiLvlLbl val="0"/>
      </c:catAx>
      <c:valAx>
        <c:axId val="-2141912616"/>
        <c:scaling>
          <c:orientation val="minMax"/>
        </c:scaling>
        <c:delete val="0"/>
        <c:axPos val="l"/>
        <c:title>
          <c:tx>
            <c:rich>
              <a:bodyPr rot="-5400000" vert="horz"/>
              <a:lstStyle/>
              <a:p>
                <a:pPr>
                  <a:defRPr/>
                </a:pPr>
                <a:r>
                  <a:rPr lang="en-US" baseline="0" dirty="0" smtClean="0"/>
                  <a:t># of metrics</a:t>
                </a:r>
                <a:endParaRPr lang="en-US" dirty="0"/>
              </a:p>
            </c:rich>
          </c:tx>
          <c:layout/>
          <c:overlay val="0"/>
        </c:title>
        <c:numFmt formatCode="General" sourceLinked="1"/>
        <c:majorTickMark val="out"/>
        <c:minorTickMark val="none"/>
        <c:tickLblPos val="nextTo"/>
        <c:spPr>
          <a:effectLst>
            <a:softEdge rad="12700"/>
          </a:effectLst>
        </c:spPr>
        <c:crossAx val="-2141918216"/>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0.02</c:v>
                </c:pt>
                <c:pt idx="1">
                  <c:v>0.44</c:v>
                </c:pt>
                <c:pt idx="2">
                  <c:v>0.25</c:v>
                </c:pt>
              </c:numCache>
            </c:numRef>
          </c:val>
        </c:ser>
        <c:ser>
          <c:idx val="1"/>
          <c:order val="1"/>
          <c:tx>
            <c:strRef>
              <c:f>Sheet1!$C$1</c:f>
              <c:strCache>
                <c:ptCount val="1"/>
                <c:pt idx="0">
                  <c:v>Virtual</c:v>
                </c:pt>
              </c:strCache>
            </c:strRef>
          </c:tx>
          <c:spPr>
            <a:solidFill>
              <a:srgbClr val="FF0000"/>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0.09</c:v>
                </c:pt>
                <c:pt idx="1">
                  <c:v>0.13</c:v>
                </c:pt>
                <c:pt idx="2">
                  <c:v>0.2</c:v>
                </c:pt>
              </c:numCache>
            </c:numRef>
          </c:val>
        </c:ser>
        <c:dLbls>
          <c:showLegendKey val="0"/>
          <c:showVal val="0"/>
          <c:showCatName val="0"/>
          <c:showSerName val="0"/>
          <c:showPercent val="0"/>
          <c:showBubbleSize val="0"/>
        </c:dLbls>
        <c:gapWidth val="150"/>
        <c:axId val="-2141768664"/>
        <c:axId val="-2141763064"/>
      </c:barChart>
      <c:catAx>
        <c:axId val="-2141768664"/>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1763064"/>
        <c:crosses val="autoZero"/>
        <c:auto val="1"/>
        <c:lblAlgn val="ctr"/>
        <c:lblOffset val="100"/>
        <c:noMultiLvlLbl val="0"/>
      </c:catAx>
      <c:valAx>
        <c:axId val="-214176306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1768664"/>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0.1</c:v>
                </c:pt>
                <c:pt idx="1">
                  <c:v>6.319999999999999</c:v>
                </c:pt>
                <c:pt idx="2">
                  <c:v>0.09</c:v>
                </c:pt>
              </c:numCache>
            </c:numRef>
          </c:val>
        </c:ser>
        <c:ser>
          <c:idx val="1"/>
          <c:order val="1"/>
          <c:tx>
            <c:strRef>
              <c:f>Sheet1!$C$1</c:f>
              <c:strCache>
                <c:ptCount val="1"/>
                <c:pt idx="0">
                  <c:v>Virtual</c:v>
                </c:pt>
              </c:strCache>
            </c:strRef>
          </c:tx>
          <c:spPr>
            <a:solidFill>
              <a:srgbClr val="FF0000"/>
            </a:solidFill>
          </c:spPr>
          <c:invertIfNegative val="0"/>
          <c:dLbls>
            <c:dLbl>
              <c:idx val="1"/>
              <c:layout>
                <c:manualLayout>
                  <c:x val="0.0119240429077764"/>
                  <c:y val="0.0055470905400922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0.03</c:v>
                </c:pt>
                <c:pt idx="1">
                  <c:v>4.83</c:v>
                </c:pt>
                <c:pt idx="2">
                  <c:v>0.07</c:v>
                </c:pt>
              </c:numCache>
            </c:numRef>
          </c:val>
        </c:ser>
        <c:dLbls>
          <c:showLegendKey val="0"/>
          <c:showVal val="0"/>
          <c:showCatName val="0"/>
          <c:showSerName val="0"/>
          <c:showPercent val="0"/>
          <c:showBubbleSize val="0"/>
        </c:dLbls>
        <c:gapWidth val="150"/>
        <c:axId val="-2139831272"/>
        <c:axId val="-2139825672"/>
      </c:barChart>
      <c:catAx>
        <c:axId val="-2139831272"/>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39825672"/>
        <c:crosses val="autoZero"/>
        <c:auto val="1"/>
        <c:lblAlgn val="ctr"/>
        <c:lblOffset val="100"/>
        <c:noMultiLvlLbl val="0"/>
      </c:catAx>
      <c:valAx>
        <c:axId val="-2139825672"/>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39831272"/>
        <c:crosses val="autoZero"/>
        <c:crossBetween val="between"/>
        <c:majorUnit val="1.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Sheet1!$B$2:$B$3</c:f>
              <c:numCache>
                <c:formatCode>0%</c:formatCode>
                <c:ptCount val="2"/>
                <c:pt idx="0">
                  <c:v>0.13</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Sheet1!$C$2:$C$3</c:f>
              <c:numCache>
                <c:formatCode>0%</c:formatCode>
                <c:ptCount val="2"/>
                <c:pt idx="0">
                  <c:v>0.04</c:v>
                </c:pt>
                <c:pt idx="1">
                  <c:v>0.03</c:v>
                </c:pt>
              </c:numCache>
            </c:numRef>
          </c:val>
        </c:ser>
        <c:dLbls>
          <c:showLegendKey val="0"/>
          <c:showVal val="0"/>
          <c:showCatName val="0"/>
          <c:showSerName val="0"/>
          <c:showPercent val="0"/>
          <c:showBubbleSize val="0"/>
        </c:dLbls>
        <c:gapWidth val="150"/>
        <c:axId val="-2141734056"/>
        <c:axId val="-2141728456"/>
      </c:barChart>
      <c:catAx>
        <c:axId val="-2141734056"/>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1728456"/>
        <c:crosses val="autoZero"/>
        <c:auto val="1"/>
        <c:lblAlgn val="ctr"/>
        <c:lblOffset val="100"/>
        <c:noMultiLvlLbl val="0"/>
      </c:catAx>
      <c:valAx>
        <c:axId val="-2141728456"/>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1734056"/>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Sheet1!$A$2</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Sheet1!$B$2:$C$2</c:f>
              <c:numCache>
                <c:formatCode>0%</c:formatCode>
                <c:ptCount val="2"/>
                <c:pt idx="0">
                  <c:v>0.1</c:v>
                </c:pt>
                <c:pt idx="1">
                  <c:v>1.63</c:v>
                </c:pt>
              </c:numCache>
            </c:numRef>
          </c:val>
        </c:ser>
        <c:ser>
          <c:idx val="1"/>
          <c:order val="1"/>
          <c:tx>
            <c:strRef>
              <c:f>Sheet1!$A$3</c:f>
              <c:strCache>
                <c:ptCount val="1"/>
                <c:pt idx="0">
                  <c:v>CloudStore</c:v>
                </c:pt>
              </c:strCache>
            </c:strRef>
          </c:tx>
          <c:spPr>
            <a:solidFill>
              <a:srgbClr val="FF0000"/>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Sheet1!$B$3:$C$3</c:f>
              <c:numCache>
                <c:formatCode>0%</c:formatCode>
                <c:ptCount val="2"/>
                <c:pt idx="0">
                  <c:v>0.07</c:v>
                </c:pt>
                <c:pt idx="1">
                  <c:v>7.52</c:v>
                </c:pt>
              </c:numCache>
            </c:numRef>
          </c:val>
        </c:ser>
        <c:dLbls>
          <c:showLegendKey val="0"/>
          <c:showVal val="0"/>
          <c:showCatName val="0"/>
          <c:showSerName val="0"/>
          <c:showPercent val="0"/>
          <c:showBubbleSize val="0"/>
        </c:dLbls>
        <c:gapWidth val="150"/>
        <c:axId val="-2141653432"/>
        <c:axId val="-2141647832"/>
      </c:barChart>
      <c:catAx>
        <c:axId val="-2141653432"/>
        <c:scaling>
          <c:orientation val="minMax"/>
        </c:scaling>
        <c:delete val="0"/>
        <c:axPos val="b"/>
        <c:title>
          <c:tx>
            <c:rich>
              <a:bodyPr/>
              <a:lstStyle/>
              <a:p>
                <a:pPr>
                  <a:defRPr/>
                </a:pPr>
                <a:r>
                  <a:rPr lang="en-US" dirty="0" smtClean="0"/>
                  <a:t>System</a:t>
                </a:r>
                <a:endParaRPr lang="en-US" dirty="0"/>
              </a:p>
            </c:rich>
          </c:tx>
          <c:layout/>
          <c:overlay val="0"/>
        </c:title>
        <c:majorTickMark val="out"/>
        <c:minorTickMark val="none"/>
        <c:tickLblPos val="nextTo"/>
        <c:crossAx val="-2141647832"/>
        <c:crosses val="autoZero"/>
        <c:auto val="1"/>
        <c:lblAlgn val="ctr"/>
        <c:lblOffset val="100"/>
        <c:noMultiLvlLbl val="0"/>
      </c:catAx>
      <c:valAx>
        <c:axId val="-2141647832"/>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1653432"/>
        <c:crosses val="autoZero"/>
        <c:crossBetween val="between"/>
        <c:majorUnit val="2.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Sheet1!$B$2:$B$3</c:f>
              <c:numCache>
                <c:formatCode>0%</c:formatCode>
                <c:ptCount val="2"/>
                <c:pt idx="0">
                  <c:v>1.57</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Sheet1!$C$2:$C$3</c:f>
              <c:numCache>
                <c:formatCode>0%</c:formatCode>
                <c:ptCount val="2"/>
                <c:pt idx="0">
                  <c:v>1.25</c:v>
                </c:pt>
                <c:pt idx="1">
                  <c:v>0.07</c:v>
                </c:pt>
              </c:numCache>
            </c:numRef>
          </c:val>
        </c:ser>
        <c:dLbls>
          <c:showLegendKey val="0"/>
          <c:showVal val="0"/>
          <c:showCatName val="0"/>
          <c:showSerName val="0"/>
          <c:showPercent val="0"/>
          <c:showBubbleSize val="0"/>
        </c:dLbls>
        <c:gapWidth val="150"/>
        <c:axId val="-2141588536"/>
        <c:axId val="-2141582888"/>
      </c:barChart>
      <c:catAx>
        <c:axId val="-2141588536"/>
        <c:scaling>
          <c:orientation val="minMax"/>
        </c:scaling>
        <c:delete val="0"/>
        <c:axPos val="b"/>
        <c:title>
          <c:tx>
            <c:rich>
              <a:bodyPr/>
              <a:lstStyle/>
              <a:p>
                <a:pPr>
                  <a:defRPr/>
                </a:pPr>
                <a:r>
                  <a:rPr lang="en-US" dirty="0" smtClean="0"/>
                  <a:t>External validation</a:t>
                </a:r>
                <a:endParaRPr lang="en-US" dirty="0"/>
              </a:p>
            </c:rich>
          </c:tx>
          <c:layout/>
          <c:overlay val="0"/>
        </c:title>
        <c:majorTickMark val="out"/>
        <c:minorTickMark val="none"/>
        <c:tickLblPos val="nextTo"/>
        <c:crossAx val="-2141582888"/>
        <c:crosses val="autoZero"/>
        <c:auto val="1"/>
        <c:lblAlgn val="ctr"/>
        <c:lblOffset val="100"/>
        <c:noMultiLvlLbl val="0"/>
      </c:catAx>
      <c:valAx>
        <c:axId val="-214158288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1588536"/>
        <c:crosses val="autoZero"/>
        <c:crossBetween val="between"/>
        <c:majorUnit val="0.5"/>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My name is </a:t>
            </a:r>
            <a:r>
              <a:rPr lang="en-US" dirty="0" err="1" smtClean="0"/>
              <a:t>moiz</a:t>
            </a:r>
            <a:r>
              <a:rPr lang="en-US" dirty="0" smtClean="0"/>
              <a:t> and today I will talk about my 2 years under supervisors</a:t>
            </a:r>
            <a:r>
              <a:rPr lang="en-US" baseline="0" dirty="0" smtClean="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We </a:t>
            </a:r>
            <a:r>
              <a:rPr lang="en" dirty="0"/>
              <a:t>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Single tenancy to avoid noise from any other virtual machine running.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solidFill>
                  <a:schemeClr val="dk1"/>
                </a:solidFill>
              </a:rPr>
              <a:t>Throughput:</a:t>
            </a:r>
            <a:r>
              <a:rPr lang="en-US" sz="1200" baseline="0" dirty="0" smtClean="0">
                <a:solidFill>
                  <a:schemeClr val="dk1"/>
                </a:solidFill>
              </a:rPr>
              <a:t> requests that were finished.</a:t>
            </a:r>
            <a:r>
              <a:rPr lang="en-US" sz="1200" dirty="0" smtClean="0">
                <a:solidFill>
                  <a:schemeClr val="dk1"/>
                </a:solidFill>
              </a:rPr>
              <a:t/>
            </a:r>
            <a:br>
              <a:rPr lang="en-US" sz="1200" dirty="0" smtClean="0">
                <a:solidFill>
                  <a:schemeClr val="dk1"/>
                </a:solidFill>
              </a:rPr>
            </a:br>
            <a:r>
              <a:rPr lang="en" sz="1200" dirty="0" smtClean="0">
                <a:solidFill>
                  <a:schemeClr val="dk1"/>
                </a:solidFill>
              </a:rPr>
              <a:t>Throughput</a:t>
            </a:r>
            <a:r>
              <a:rPr lang="en" sz="1200" dirty="0">
                <a:solidFill>
                  <a:schemeClr val="dk1"/>
                </a:solidFill>
              </a:rPr>
              <a:t>: we calculate via logs. </a:t>
            </a:r>
            <a:r>
              <a:rPr lang="en-US" sz="1200" dirty="0" smtClean="0">
                <a:solidFill>
                  <a:schemeClr val="dk1"/>
                </a:solidFill>
              </a:rPr>
              <a:t/>
            </a:r>
            <a:br>
              <a:rPr lang="en-US" sz="1200" dirty="0" smtClean="0">
                <a:solidFill>
                  <a:schemeClr val="dk1"/>
                </a:solidFill>
              </a:rPr>
            </a:br>
            <a:r>
              <a:rPr lang="en" dirty="0" smtClean="0"/>
              <a:t> </a:t>
            </a:r>
            <a:r>
              <a:rPr lang="en" dirty="0"/>
              <a:t>Metrics recorded every 10 seconds and then averaged out for a minute.</a:t>
            </a:r>
          </a:p>
          <a:p>
            <a:pPr lvl="0" rtl="0">
              <a:lnSpc>
                <a:spcPct val="115000"/>
              </a:lnSpc>
              <a:spcBef>
                <a:spcPts val="0"/>
              </a:spcBef>
              <a:spcAft>
                <a:spcPts val="1600"/>
              </a:spcAft>
              <a:buNone/>
            </a:pPr>
            <a:r>
              <a:rPr lang="en" dirty="0"/>
              <a:t>Application level: throughput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Both because </a:t>
            </a:r>
            <a:r>
              <a:rPr lang="en-US" dirty="0" err="1" smtClean="0"/>
              <a:t>qq</a:t>
            </a:r>
            <a:r>
              <a:rPr lang="en-US" dirty="0" smtClean="0"/>
              <a:t> we just visualize it. Ks-test because to make sure it is statically meaning something.</a:t>
            </a:r>
            <a:br>
              <a:rPr lang="en-US" dirty="0" smtClean="0"/>
            </a:br>
            <a:r>
              <a:rPr lang="en-US" dirty="0" smtClean="0"/>
              <a:t/>
            </a:r>
            <a:br>
              <a:rPr lang="en-US" dirty="0" smtClean="0"/>
            </a:br>
            <a:r>
              <a:rPr lang="en" dirty="0" smtClean="0"/>
              <a:t>Before </a:t>
            </a:r>
            <a:r>
              <a:rPr lang="en" dirty="0"/>
              <a:t>ks test we normalize the data because the scales are of course not same in the two environments. </a:t>
            </a:r>
            <a:r>
              <a:rPr lang="en-US" dirty="0" smtClean="0"/>
              <a:t>It is sensitive to scale. </a:t>
            </a:r>
            <a:r>
              <a:rPr lang="en" dirty="0" smtClean="0"/>
              <a:t>Normalized </a:t>
            </a:r>
            <a:r>
              <a:rPr lang="en" dirty="0"/>
              <a:t>through median.</a:t>
            </a:r>
            <a:br>
              <a:rPr lang="en" dirty="0"/>
            </a:br>
            <a:r>
              <a:rPr lang="en" dirty="0"/>
              <a:t/>
            </a:r>
            <a:br>
              <a:rPr lang="en" dirty="0"/>
            </a:br>
            <a:r>
              <a:rPr lang="en" sz="1000" dirty="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We select spearman because: 1) no underlying assumption</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Discuss </a:t>
            </a:r>
            <a:r>
              <a:rPr lang="en" dirty="0"/>
              <a:t>the distribution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Out of the 44 metrics. P values higher than 0.05</a:t>
            </a:r>
            <a:br>
              <a:rPr lang="en" dirty="0"/>
            </a:br>
            <a:endParaRPr lang="e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Why spearman?</a:t>
            </a:r>
            <a:r>
              <a:rPr lang="en-US" baseline="0" dirty="0" smtClean="0"/>
              <a:t> Not sensitive to </a:t>
            </a:r>
            <a:r>
              <a:rPr lang="en-US" baseline="0" dirty="0" err="1" smtClean="0"/>
              <a:t>ouliters</a:t>
            </a:r>
            <a:r>
              <a:rPr lang="en-US" baseline="0" dirty="0" smtClean="0"/>
              <a:t>.</a:t>
            </a:r>
            <a:r>
              <a:rPr lang="en-US" dirty="0" smtClean="0"/>
              <a:t/>
            </a:r>
            <a:br>
              <a:rPr lang="en-US" dirty="0" smtClean="0"/>
            </a:br>
            <a:r>
              <a:rPr lang="en" dirty="0" smtClean="0"/>
              <a:t>Absolute </a:t>
            </a:r>
            <a:r>
              <a:rPr lang="en" dirty="0"/>
              <a:t>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Heatmaps</a:t>
            </a:r>
            <a:r>
              <a:rPr lang="en-US" dirty="0" smtClean="0"/>
              <a:t> represents measure of difference. Difference between performance.</a:t>
            </a:r>
            <a:br>
              <a:rPr lang="en-US" dirty="0" smtClean="0"/>
            </a:br>
            <a:r>
              <a:rPr lang="en-US" dirty="0" smtClean="0"/>
              <a:t/>
            </a:r>
            <a:br>
              <a:rPr lang="en-US" dirty="0" smtClean="0"/>
            </a:br>
            <a:r>
              <a:rPr lang="en" dirty="0" smtClean="0"/>
              <a:t>The </a:t>
            </a:r>
            <a:r>
              <a:rPr lang="en" dirty="0"/>
              <a:t>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dirty="0"/>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r>
              <a:rPr lang="en" dirty="0" smtClean="0"/>
              <a:t>.</a:t>
            </a:r>
            <a:r>
              <a:rPr lang="en-US" dirty="0" smtClean="0"/>
              <a:t/>
            </a:r>
            <a:br>
              <a:rPr lang="en-US" dirty="0" smtClean="0"/>
            </a:br>
            <a:r>
              <a:rPr lang="en-US" dirty="0" smtClean="0"/>
              <a:t/>
            </a:r>
            <a:br>
              <a:rPr lang="en-US" dirty="0" smtClean="0"/>
            </a:br>
            <a:r>
              <a:rPr lang="en-US" dirty="0" smtClean="0"/>
              <a:t>Our results</a:t>
            </a:r>
            <a:r>
              <a:rPr lang="en-US" baseline="0" dirty="0" smtClean="0"/>
              <a:t> confirm previous findings of disk i/o overheads.</a:t>
            </a:r>
            <a:endParaRPr lang="en" dirty="0"/>
          </a:p>
          <a:p>
            <a:pPr lvl="0" rtl="0">
              <a:lnSpc>
                <a:spcPct val="115000"/>
              </a:lnSpc>
              <a:spcBef>
                <a:spcPts val="0"/>
              </a:spcBef>
              <a:spcAft>
                <a:spcPts val="160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br>
              <a:rPr lang="en" dirty="0"/>
            </a:br>
            <a:r>
              <a:rPr lang="en" dirty="0"/>
              <a:t/>
            </a:r>
            <a:br>
              <a:rPr lang="en" dirty="0"/>
            </a:br>
            <a:r>
              <a:rPr lang="en" dirty="0" smtClean="0"/>
              <a:t>R</a:t>
            </a:r>
            <a:r>
              <a:rPr lang="en-US" dirty="0" err="1" smtClean="0"/>
              <a:t>edundant</a:t>
            </a:r>
            <a:r>
              <a:rPr lang="en-US" baseline="0" dirty="0" smtClean="0"/>
              <a:t> metrics you make 1 metric </a:t>
            </a:r>
            <a:r>
              <a:rPr lang="en-US" baseline="0" dirty="0" err="1" smtClean="0"/>
              <a:t>vs</a:t>
            </a:r>
            <a:r>
              <a:rPr lang="en-US" baseline="0" dirty="0" smtClean="0"/>
              <a:t> all metrics model and drop according to r2.</a:t>
            </a:r>
            <a:endParaRPr lang="e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r>
              <a:rPr lang="en" dirty="0" smtClean="0"/>
              <a:t>.</a:t>
            </a: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Vm</a:t>
            </a:r>
            <a:r>
              <a:rPr lang="en-US" dirty="0" smtClean="0"/>
              <a:t> has a lot of noise, so we look at deviance and normalize</a:t>
            </a:r>
            <a:r>
              <a:rPr lang="en-US" baseline="0" dirty="0" smtClean="0"/>
              <a:t> it by that.</a:t>
            </a:r>
            <a:r>
              <a:rPr lang="en-US" dirty="0" smtClean="0"/>
              <a:t/>
            </a:r>
            <a:br>
              <a:rPr lang="en-US" dirty="0" smtClean="0"/>
            </a:br>
            <a:r>
              <a:rPr lang="en-US" dirty="0" smtClean="0"/>
              <a:t/>
            </a:r>
            <a:br>
              <a:rPr lang="en-US" dirty="0" smtClean="0"/>
            </a:br>
            <a:r>
              <a:rPr lang="en" dirty="0" smtClean="0"/>
              <a:t>Internal </a:t>
            </a:r>
            <a:r>
              <a:rPr lang="en" dirty="0"/>
              <a:t>to see if our model is crappy, if model is crappy there is no point of comparing. </a:t>
            </a:r>
            <a:br>
              <a:rPr lang="en" dirty="0"/>
            </a:br>
            <a:r>
              <a:rPr lang="en" dirty="0"/>
              <a:t>External: applying models virtual to physical and vice versa.</a:t>
            </a:r>
          </a:p>
          <a:p>
            <a:pPr lvl="0" rtl="0">
              <a:lnSpc>
                <a:spcPct val="115000"/>
              </a:lnSpc>
              <a:spcBef>
                <a:spcPts val="0"/>
              </a:spcBef>
              <a:spcAft>
                <a:spcPts val="160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Don’t say</a:t>
            </a:r>
            <a:r>
              <a:rPr lang="en-US" baseline="0" dirty="0" smtClean="0"/>
              <a:t> web requests. Just requests.</a:t>
            </a:r>
            <a:endParaRPr lang="e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dirty="0"/>
              <a:t>We first conduct background study and see how performance tests are analyzed. 3 ways of analyzing it.</a:t>
            </a:r>
            <a:br>
              <a:rPr lang="en" b="1" dirty="0"/>
            </a:br>
            <a:r>
              <a:rPr lang="en" b="1" dirty="0"/>
              <a:t>single performance metric: </a:t>
            </a:r>
            <a:r>
              <a:rPr lang="en" dirty="0"/>
              <a:t>the trends and distributions of each performance </a:t>
            </a:r>
            <a:r>
              <a:rPr lang="en" dirty="0" smtClean="0"/>
              <a:t>metric</a:t>
            </a:r>
            <a:r>
              <a:rPr lang="en-US" dirty="0" smtClean="0"/>
              <a:t>. For</a:t>
            </a:r>
            <a:r>
              <a:rPr lang="en-US" baseline="0" dirty="0" smtClean="0"/>
              <a:t> example people care only about </a:t>
            </a:r>
            <a:r>
              <a:rPr lang="en-US" baseline="0" dirty="0" err="1" smtClean="0"/>
              <a:t>cpu</a:t>
            </a:r>
            <a:r>
              <a:rPr lang="en-US" baseline="0" dirty="0" smtClean="0"/>
              <a:t>. So only look at </a:t>
            </a:r>
            <a:r>
              <a:rPr lang="en-US" baseline="0" dirty="0" err="1" smtClean="0"/>
              <a:t>cpu</a:t>
            </a:r>
            <a:r>
              <a:rPr lang="en-US" baseline="0" dirty="0" smtClean="0"/>
              <a:t>.</a:t>
            </a:r>
            <a:endParaRPr lang="en" dirty="0"/>
          </a:p>
          <a:p>
            <a:pPr lvl="0">
              <a:spcBef>
                <a:spcPts val="0"/>
              </a:spcBef>
              <a:buClr>
                <a:schemeClr val="dk1"/>
              </a:buClr>
              <a:buSzPct val="100000"/>
              <a:buFont typeface="Arial"/>
              <a:buNone/>
            </a:pPr>
            <a:r>
              <a:rPr lang="en" b="1" dirty="0"/>
              <a:t>the relationship between the performance metrics:</a:t>
            </a:r>
            <a:r>
              <a:rPr lang="en" dirty="0"/>
              <a:t> the correlations between every two performance </a:t>
            </a:r>
            <a:r>
              <a:rPr lang="en" dirty="0" smtClean="0"/>
              <a:t>metrics</a:t>
            </a:r>
            <a:r>
              <a:rPr lang="en-US" dirty="0" smtClean="0"/>
              <a:t>. When i/o is high because </a:t>
            </a:r>
            <a:r>
              <a:rPr lang="en-US" dirty="0" err="1" smtClean="0"/>
              <a:t>cpu</a:t>
            </a:r>
            <a:r>
              <a:rPr lang="en-US" baseline="0" dirty="0" smtClean="0"/>
              <a:t> is very high. Relationship can change due to bugs. </a:t>
            </a:r>
            <a:r>
              <a:rPr lang="en-US" baseline="0" dirty="0" err="1" smtClean="0"/>
              <a:t>Cpu</a:t>
            </a:r>
            <a:r>
              <a:rPr lang="en-US" baseline="0" dirty="0" smtClean="0"/>
              <a:t> might be high and i/o is same.</a:t>
            </a:r>
            <a:endParaRPr lang="en" dirty="0"/>
          </a:p>
          <a:p>
            <a:pPr lvl="0">
              <a:spcBef>
                <a:spcPts val="0"/>
              </a:spcBef>
              <a:buNone/>
            </a:pPr>
            <a:r>
              <a:rPr lang="en" b="1" dirty="0"/>
              <a:t>statistical performance models:</a:t>
            </a:r>
            <a:r>
              <a:rPr lang="en" dirty="0"/>
              <a:t> the models that are built using performance metrics to predict the overall performance of the system.</a:t>
            </a:r>
            <a:br>
              <a:rPr lang="en" dirty="0"/>
            </a:br>
            <a:r>
              <a:rPr lang="en" dirty="0"/>
              <a:t/>
            </a:r>
            <a:br>
              <a:rPr lang="en" dirty="0"/>
            </a:br>
            <a:endParaRPr lang="en" dirty="0"/>
          </a:p>
          <a:p>
            <a:pPr lvl="0">
              <a:spcBef>
                <a:spcPts val="0"/>
              </a:spcBef>
              <a:buNone/>
            </a:pPr>
            <a:endParaRPr dirty="0"/>
          </a:p>
          <a:p>
            <a:pPr lvl="0">
              <a:spcBef>
                <a:spcPts val="0"/>
              </a:spcBef>
              <a:buNone/>
            </a:pPr>
            <a:r>
              <a:rPr lang="en" dirty="0"/>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dirty="0"/>
          </a:p>
          <a:p>
            <a:pPr lvl="0" rtl="0">
              <a:spcBef>
                <a:spcPts val="0"/>
              </a:spcBef>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t>1) </a:t>
            </a:r>
            <a:r>
              <a:rPr lang="en" sz="1200" dirty="0" smtClean="0"/>
              <a:t>Performance </a:t>
            </a:r>
            <a:r>
              <a:rPr lang="en" sz="1200" dirty="0"/>
              <a:t>tests need large amount of resources </a:t>
            </a:r>
            <a:r>
              <a:rPr lang="en-US" sz="1200" dirty="0" smtClean="0"/>
              <a:t/>
            </a:r>
            <a:br>
              <a:rPr lang="en-US" sz="1200" dirty="0" smtClean="0"/>
            </a:br>
            <a:r>
              <a:rPr lang="en-US" sz="1200" dirty="0" smtClean="0"/>
              <a:t>2) </a:t>
            </a:r>
            <a:r>
              <a:rPr lang="en" sz="1200" dirty="0" smtClean="0"/>
              <a:t>accompanied </a:t>
            </a:r>
            <a:r>
              <a:rPr lang="en" sz="1200" dirty="0"/>
              <a:t>by frequent changes in the environment. </a:t>
            </a:r>
            <a:r>
              <a:rPr lang="en-US" sz="1200" dirty="0" smtClean="0"/>
              <a:t>Tests</a:t>
            </a:r>
            <a:r>
              <a:rPr lang="en-US" sz="1200" baseline="0" dirty="0" smtClean="0"/>
              <a:t> typically run for long time</a:t>
            </a:r>
            <a:r>
              <a:rPr lang="en-US" sz="1200" dirty="0" smtClean="0"/>
              <a:t/>
            </a:r>
            <a:br>
              <a:rPr lang="en-US" sz="1200" dirty="0" smtClean="0"/>
            </a:br>
            <a:r>
              <a:rPr lang="en" sz="1200" dirty="0" smtClean="0"/>
              <a:t>Performance </a:t>
            </a:r>
            <a:r>
              <a:rPr lang="en" sz="1200" dirty="0"/>
              <a:t>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4.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6.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hart" Target="../charts/char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chart" Target="../charts/char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chart" Target="../charts/char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125279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t>
            </a:r>
            <a:r>
              <a:rPr lang="en-US" sz="3000" i="1" dirty="0" smtClean="0"/>
              <a:t>all</a:t>
            </a:r>
            <a:r>
              <a:rPr lang="en-US" sz="3000" dirty="0" smtClean="0"/>
              <a:t> the performance metrics available.</a:t>
            </a: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a:t>
            </a:r>
            <a:r>
              <a:rPr lang="en" sz="3000" dirty="0" smtClean="0"/>
              <a:t>variation of </a:t>
            </a:r>
            <a:r>
              <a:rPr lang="en-US" sz="3000" i="1" dirty="0" smtClean="0"/>
              <a:t># of threads </a:t>
            </a:r>
            <a:r>
              <a:rPr lang="en" sz="3000" dirty="0" smtClean="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a:t>
            </a:r>
            <a:r>
              <a:rPr lang="en-US" sz="2400" dirty="0" smtClean="0">
                <a:solidFill>
                  <a:schemeClr val="dk2"/>
                </a:solidFill>
              </a:rPr>
              <a:t># </a:t>
            </a:r>
            <a:r>
              <a:rPr lang="en" sz="2400" dirty="0" smtClean="0">
                <a:solidFill>
                  <a:schemeClr val="dk2"/>
                </a:solidFill>
              </a:rPr>
              <a:t>of </a:t>
            </a:r>
            <a:r>
              <a:rPr lang="en" sz="2400" dirty="0">
                <a:solidFill>
                  <a:schemeClr val="dk2"/>
                </a:solidFill>
              </a:rPr>
              <a:t>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the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smtClean="0"/>
              <a:t>Amazon estimates that a one-second page-load slowdown can cost up to $1.6 billion</a:t>
            </a:r>
            <a:r>
              <a:rPr lang="en-US" sz="3000" dirty="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77761039"/>
              </p:ext>
            </p:extLst>
          </p:nvPr>
        </p:nvGraphicFramePr>
        <p:xfrm>
          <a:off x="678913" y="1954346"/>
          <a:ext cx="7902300" cy="4787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5" name="Shape 445"/>
          <p:cNvSpPr txBox="1">
            <a:spLocks noGrp="1"/>
          </p:cNvSpPr>
          <p:nvPr>
            <p:ph type="body" idx="1"/>
          </p:nvPr>
        </p:nvSpPr>
        <p:spPr>
          <a:xfrm>
            <a:off x="311700" y="238232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dirty="0"/>
              <a:t>The </a:t>
            </a:r>
            <a:r>
              <a:rPr lang="en" sz="3000" i="1" dirty="0"/>
              <a:t>rank (vs. throughput)</a:t>
            </a:r>
            <a:r>
              <a:rPr lang="en" sz="3000" dirty="0"/>
              <a:t> of the metrics is </a:t>
            </a:r>
            <a:r>
              <a:rPr lang="en" sz="3000" dirty="0">
                <a:solidFill>
                  <a:srgbClr val="FF0000"/>
                </a:solidFill>
              </a:rPr>
              <a:t>not the same</a:t>
            </a:r>
            <a:r>
              <a:rPr lang="en" sz="3000" dirty="0"/>
              <a:t> in the two environments. </a:t>
            </a:r>
          </a:p>
          <a:p>
            <a:pPr lvl="0" rtl="0">
              <a:spcBef>
                <a:spcPts val="0"/>
              </a:spcBef>
              <a:buNone/>
            </a:pPr>
            <a:endParaRPr sz="3000" dirty="0"/>
          </a:p>
          <a:p>
            <a:pPr lvl="0" rtl="0">
              <a:spcBef>
                <a:spcPts val="0"/>
              </a:spcBef>
              <a:buNone/>
            </a:pPr>
            <a:endParaRPr dirty="0"/>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4586612" y="4226155"/>
            <a:ext cx="861900" cy="524700"/>
          </a:xfrm>
          <a:prstGeom prst="rect">
            <a:avLst/>
          </a:prstGeom>
          <a:noFill/>
          <a:ln>
            <a:noFill/>
          </a:ln>
        </p:spPr>
        <p:txBody>
          <a:bodyPr lIns="91425" tIns="91425" rIns="91425" bIns="91425" anchor="t" anchorCtr="0">
            <a:noAutofit/>
          </a:bodyPr>
          <a:lstStyle/>
          <a:p>
            <a:pPr lvl="0">
              <a:spcBef>
                <a:spcPts val="0"/>
              </a:spcBef>
              <a:buNone/>
            </a:pPr>
            <a:r>
              <a:rPr lang="en" sz="3000" dirty="0"/>
              <a:t>#9</a:t>
            </a:r>
          </a:p>
        </p:txBody>
      </p:sp>
      <p:sp>
        <p:nvSpPr>
          <p:cNvPr id="449" name="Shape 449"/>
          <p:cNvSpPr txBox="1"/>
          <p:nvPr/>
        </p:nvSpPr>
        <p:spPr>
          <a:xfrm>
            <a:off x="7135712" y="422615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4586612" y="5440355"/>
            <a:ext cx="633600" cy="410700"/>
          </a:xfrm>
          <a:prstGeom prst="rect">
            <a:avLst/>
          </a:prstGeom>
          <a:noFill/>
          <a:ln>
            <a:noFill/>
          </a:ln>
        </p:spPr>
        <p:txBody>
          <a:bodyPr lIns="91425" tIns="91425" rIns="91425" bIns="91425" anchor="t" anchorCtr="0">
            <a:noAutofit/>
          </a:bodyPr>
          <a:lstStyle/>
          <a:p>
            <a:pPr lvl="0">
              <a:spcBef>
                <a:spcPts val="0"/>
              </a:spcBef>
              <a:buNone/>
            </a:pPr>
            <a:r>
              <a:rPr lang="en" sz="3000" dirty="0"/>
              <a:t>#1</a:t>
            </a:r>
          </a:p>
        </p:txBody>
      </p:sp>
      <p:sp>
        <p:nvSpPr>
          <p:cNvPr id="451" name="Shape 451"/>
          <p:cNvSpPr txBox="1"/>
          <p:nvPr/>
        </p:nvSpPr>
        <p:spPr>
          <a:xfrm>
            <a:off x="7117112" y="5440355"/>
            <a:ext cx="1198500" cy="410700"/>
          </a:xfrm>
          <a:prstGeom prst="rect">
            <a:avLst/>
          </a:prstGeom>
          <a:noFill/>
          <a:ln>
            <a:noFill/>
          </a:ln>
        </p:spPr>
        <p:txBody>
          <a:bodyPr lIns="91425" tIns="91425" rIns="91425" bIns="91425" anchor="t" anchorCtr="0">
            <a:noAutofit/>
          </a:bodyPr>
          <a:lstStyle/>
          <a:p>
            <a:pPr lvl="0">
              <a:spcBef>
                <a:spcPts val="0"/>
              </a:spcBef>
              <a:buNone/>
            </a:pPr>
            <a:r>
              <a:rPr lang="en" sz="3000" dirty="0"/>
              <a:t>#10</a:t>
            </a:r>
          </a:p>
        </p:txBody>
      </p:sp>
      <p:sp>
        <p:nvSpPr>
          <p:cNvPr id="452" name="Shape 452"/>
          <p:cNvSpPr/>
          <p:nvPr/>
        </p:nvSpPr>
        <p:spPr>
          <a:xfrm>
            <a:off x="5295637" y="444405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5220212" y="560733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5818062" y="385125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5596712" y="4957782"/>
            <a:ext cx="939480" cy="607549"/>
          </a:xfrm>
          <a:prstGeom prst="rect">
            <a:avLst/>
          </a:prstGeom>
          <a:noFill/>
          <a:ln>
            <a:noFill/>
          </a:ln>
        </p:spPr>
      </p:pic>
      <p:sp>
        <p:nvSpPr>
          <p:cNvPr id="2" name="TextBox 1"/>
          <p:cNvSpPr txBox="1"/>
          <p:nvPr/>
        </p:nvSpPr>
        <p:spPr>
          <a:xfrm>
            <a:off x="537974" y="3613108"/>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
        <p:nvSpPr>
          <p:cNvPr id="17" name="TextBox 16"/>
          <p:cNvSpPr txBox="1"/>
          <p:nvPr/>
        </p:nvSpPr>
        <p:spPr>
          <a:xfrm>
            <a:off x="537974" y="4758866"/>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
        <p:nvSpPr>
          <p:cNvPr id="7" name="TextBox 6"/>
          <p:cNvSpPr txBox="1"/>
          <p:nvPr/>
        </p:nvSpPr>
        <p:spPr>
          <a:xfrm>
            <a:off x="7045993" y="5501544"/>
            <a:ext cx="1786307" cy="954107"/>
          </a:xfrm>
          <a:prstGeom prst="rect">
            <a:avLst/>
          </a:prstGeom>
          <a:noFill/>
        </p:spPr>
        <p:txBody>
          <a:bodyPr wrap="square" rtlCol="0">
            <a:spAutoFit/>
          </a:bodyPr>
          <a:lstStyle/>
          <a:p>
            <a:r>
              <a:rPr lang="en-US" dirty="0" smtClean="0"/>
              <a:t>[Kraft, S. et al,</a:t>
            </a:r>
            <a:r>
              <a:rPr lang="en-US" dirty="0"/>
              <a:t> SIGSOFT</a:t>
            </a:r>
            <a:r>
              <a:rPr lang="en-US" dirty="0" smtClean="0"/>
              <a:t>,2011.</a:t>
            </a:r>
            <a:br>
              <a:rPr lang="en-US" dirty="0" smtClean="0"/>
            </a:br>
            <a:r>
              <a:rPr lang="en-US" dirty="0" err="1" smtClean="0"/>
              <a:t>Menon</a:t>
            </a:r>
            <a:r>
              <a:rPr lang="en-US" dirty="0" smtClean="0"/>
              <a:t>, A. et al. ACM ICVEE, 2005]</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19100" lvl="0" indent="-342900" rtl="0">
              <a:lnSpc>
                <a:spcPct val="115000"/>
              </a:lnSpc>
              <a:spcBef>
                <a:spcPts val="0"/>
              </a:spcBef>
              <a:spcAft>
                <a:spcPts val="1600"/>
              </a:spcAft>
              <a:buSzPct val="100000"/>
              <a:buFont typeface="Arial"/>
              <a:buChar char="•"/>
            </a:pPr>
            <a:r>
              <a:rPr lang="en" sz="2400" dirty="0"/>
              <a:t>Normalization by deviance</a:t>
            </a:r>
          </a:p>
          <a:p>
            <a:pPr marL="419100" lvl="0" indent="-342900" rtl="0">
              <a:lnSpc>
                <a:spcPct val="115000"/>
              </a:lnSpc>
              <a:spcBef>
                <a:spcPts val="0"/>
              </a:spcBef>
              <a:spcAft>
                <a:spcPts val="1600"/>
              </a:spcAft>
              <a:buSzPct val="100000"/>
              <a:buFont typeface="Arial"/>
              <a:buChar char="•"/>
            </a:pPr>
            <a:r>
              <a:rPr lang="en" sz="2400" dirty="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74602"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graphicFrame>
        <p:nvGraphicFramePr>
          <p:cNvPr id="5" name="Chart 4"/>
          <p:cNvGraphicFramePr/>
          <p:nvPr>
            <p:extLst>
              <p:ext uri="{D42A27DB-BD31-4B8C-83A1-F6EECF244321}">
                <p14:modId xmlns:p14="http://schemas.microsoft.com/office/powerpoint/2010/main" val="1320420973"/>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graphicFrame>
        <p:nvGraphicFramePr>
          <p:cNvPr id="5" name="Chart 4"/>
          <p:cNvGraphicFramePr/>
          <p:nvPr>
            <p:extLst>
              <p:ext uri="{D42A27DB-BD31-4B8C-83A1-F6EECF244321}">
                <p14:modId xmlns:p14="http://schemas.microsoft.com/office/powerpoint/2010/main" val="4149913692"/>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graphicFrame>
        <p:nvGraphicFramePr>
          <p:cNvPr id="5" name="Chart 4"/>
          <p:cNvGraphicFramePr/>
          <p:nvPr>
            <p:extLst>
              <p:ext uri="{D42A27DB-BD31-4B8C-83A1-F6EECF244321}">
                <p14:modId xmlns:p14="http://schemas.microsoft.com/office/powerpoint/2010/main" val="4031979721"/>
              </p:ext>
            </p:extLst>
          </p:nvPr>
        </p:nvGraphicFramePr>
        <p:xfrm>
          <a:off x="311700" y="1881838"/>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graphicFrame>
        <p:nvGraphicFramePr>
          <p:cNvPr id="5" name="Chart 4"/>
          <p:cNvGraphicFramePr/>
          <p:nvPr>
            <p:extLst>
              <p:ext uri="{D42A27DB-BD31-4B8C-83A1-F6EECF244321}">
                <p14:modId xmlns:p14="http://schemas.microsoft.com/office/powerpoint/2010/main" val="1957546950"/>
              </p:ext>
            </p:extLst>
          </p:nvPr>
        </p:nvGraphicFramePr>
        <p:xfrm>
          <a:off x="311700" y="2163345"/>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graphicFrame>
        <p:nvGraphicFramePr>
          <p:cNvPr id="5" name="Chart 4"/>
          <p:cNvGraphicFramePr/>
          <p:nvPr>
            <p:extLst>
              <p:ext uri="{D42A27DB-BD31-4B8C-83A1-F6EECF244321}">
                <p14:modId xmlns:p14="http://schemas.microsoft.com/office/powerpoint/2010/main" val="2846850133"/>
              </p:ext>
            </p:extLst>
          </p:nvPr>
        </p:nvGraphicFramePr>
        <p:xfrm>
          <a:off x="311700" y="2463219"/>
          <a:ext cx="8520600" cy="43158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2" name="Picture 1" descr="Snip20170719_1.png"/>
          <p:cNvPicPr>
            <a:picLocks noChangeAspect="1"/>
          </p:cNvPicPr>
          <p:nvPr/>
        </p:nvPicPr>
        <p:blipFill rotWithShape="1">
          <a:blip r:embed="rId3">
            <a:extLst>
              <a:ext uri="{28A0092B-C50C-407E-A947-70E740481C1C}">
                <a14:useLocalDpi xmlns:a14="http://schemas.microsoft.com/office/drawing/2010/main" val="0"/>
              </a:ext>
            </a:extLst>
          </a:blip>
          <a:srcRect r="2492"/>
          <a:stretch/>
        </p:blipFill>
        <p:spPr>
          <a:xfrm>
            <a:off x="918035" y="951995"/>
            <a:ext cx="7237166" cy="5541018"/>
          </a:xfrm>
          <a:prstGeom prst="rect">
            <a:avLst/>
          </a:prstGeom>
        </p:spPr>
      </p:pic>
      <p:sp>
        <p:nvSpPr>
          <p:cNvPr id="4" name="Rectangle 3"/>
          <p:cNvSpPr/>
          <p:nvPr/>
        </p:nvSpPr>
        <p:spPr>
          <a:xfrm>
            <a:off x="7650282" y="5737312"/>
            <a:ext cx="822175" cy="6272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80" name="Shape 680" descr="Snip20170714_4.png"/>
          <p:cNvPicPr preferRelativeResize="0"/>
          <p:nvPr/>
        </p:nvPicPr>
        <p:blipFill rotWithShape="1">
          <a:blip r:embed="rId5">
            <a:alphaModFix/>
          </a:blip>
          <a:srcRect l="1951" t="2543"/>
          <a:stretch/>
        </p:blipFill>
        <p:spPr>
          <a:xfrm>
            <a:off x="4859275" y="3619200"/>
            <a:ext cx="3435100" cy="2563123"/>
          </a:xfrm>
          <a:prstGeom prst="rect">
            <a:avLst/>
          </a:prstGeom>
          <a:noFill/>
          <a:ln>
            <a:noFill/>
          </a:ln>
        </p:spPr>
      </p:pic>
      <p:pic>
        <p:nvPicPr>
          <p:cNvPr id="14" name="Picture 13" descr="Snip20170719_1.png"/>
          <p:cNvPicPr>
            <a:picLocks noChangeAspect="1"/>
          </p:cNvPicPr>
          <p:nvPr/>
        </p:nvPicPr>
        <p:blipFill rotWithShape="1">
          <a:blip r:embed="rId6">
            <a:extLst>
              <a:ext uri="{28A0092B-C50C-407E-A947-70E740481C1C}">
                <a14:useLocalDpi xmlns:a14="http://schemas.microsoft.com/office/drawing/2010/main" val="0"/>
              </a:ext>
            </a:extLst>
          </a:blip>
          <a:srcRect r="2492"/>
          <a:stretch/>
        </p:blipFill>
        <p:spPr>
          <a:xfrm>
            <a:off x="992450" y="3619200"/>
            <a:ext cx="3155690" cy="2416103"/>
          </a:xfrm>
          <a:prstGeom prst="rect">
            <a:avLst/>
          </a:prstGeom>
        </p:spPr>
      </p:pic>
      <p:sp>
        <p:nvSpPr>
          <p:cNvPr id="15" name="Rectangle 14"/>
          <p:cNvSpPr/>
          <p:nvPr/>
        </p:nvSpPr>
        <p:spPr>
          <a:xfrm>
            <a:off x="3834375" y="5721664"/>
            <a:ext cx="434483" cy="4606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US" sz="4000" dirty="0" smtClean="0">
                <a:solidFill>
                  <a:srgbClr val="CC0000"/>
                </a:solidFill>
              </a:rPr>
              <a:t>Literature review</a:t>
            </a:r>
            <a:r>
              <a:rPr lang="en" sz="4000" dirty="0" smtClean="0">
                <a:solidFill>
                  <a:srgbClr val="CC0000"/>
                </a:solidFill>
              </a:rPr>
              <a:t>: </a:t>
            </a:r>
            <a:r>
              <a:rPr lang="en" sz="4000" dirty="0">
                <a:solidFill>
                  <a:srgbClr val="CC0000"/>
                </a:solidFill>
              </a:rPr>
              <a:t>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899" y="4027000"/>
            <a:ext cx="2708257"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a:t>
            </a:r>
            <a:r>
              <a:rPr lang="en-US" sz="2600" dirty="0" smtClean="0"/>
              <a:t>c</a:t>
            </a:r>
            <a:r>
              <a:rPr lang="en" sz="2600" dirty="0" smtClean="0"/>
              <a:t>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descr="Snip20170719_3.png"/>
          <p:cNvPicPr>
            <a:picLocks noChangeAspect="1"/>
          </p:cNvPicPr>
          <p:nvPr/>
        </p:nvPicPr>
        <p:blipFill>
          <a:blip r:embed="rId3">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dirty="0">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3">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4">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pic>
        <p:nvPicPr>
          <p:cNvPr id="11" name="Picture 10" descr="Snip20170719_3.png"/>
          <p:cNvPicPr>
            <a:picLocks noChangeAspect="1"/>
          </p:cNvPicPr>
          <p:nvPr/>
        </p:nvPicPr>
        <p:blipFill>
          <a:blip r:embed="rId5">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4961</TotalTime>
  <Words>2301</Words>
  <Application>Microsoft Macintosh PowerPoint</Application>
  <PresentationFormat>On-screen Show (4:3)</PresentationFormat>
  <Paragraphs>461</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An Empirical Study on the Discrepancy between Performance Testing Results from Virtual and Physical Environments </vt:lpstr>
      <vt:lpstr>What are performance tests?</vt:lpstr>
      <vt:lpstr>PowerPoint Presentation</vt:lpstr>
      <vt:lpstr>PowerPoint Presentation</vt:lpstr>
      <vt:lpstr>How is a performance test carried out?</vt:lpstr>
      <vt:lpstr>Literature review: Types of performance analysis</vt:lpstr>
      <vt:lpstr>PowerPoint Presentation</vt:lpstr>
      <vt:lpstr>PowerPoint Presentation</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39</cp:revision>
  <dcterms:modified xsi:type="dcterms:W3CDTF">2017-07-20T13:57:20Z</dcterms:modified>
</cp:coreProperties>
</file>